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42"/>
  </p:notesMasterIdLst>
  <p:handoutMasterIdLst>
    <p:handoutMasterId r:id="rId43"/>
  </p:handoutMasterIdLst>
  <p:sldIdLst>
    <p:sldId id="707" r:id="rId2"/>
    <p:sldId id="705" r:id="rId3"/>
    <p:sldId id="706" r:id="rId4"/>
    <p:sldId id="605" r:id="rId5"/>
    <p:sldId id="758" r:id="rId6"/>
    <p:sldId id="759" r:id="rId7"/>
    <p:sldId id="760" r:id="rId8"/>
    <p:sldId id="800" r:id="rId9"/>
    <p:sldId id="853" r:id="rId10"/>
    <p:sldId id="766" r:id="rId11"/>
    <p:sldId id="801" r:id="rId12"/>
    <p:sldId id="802" r:id="rId13"/>
    <p:sldId id="805" r:id="rId14"/>
    <p:sldId id="807" r:id="rId15"/>
    <p:sldId id="810" r:id="rId16"/>
    <p:sldId id="812" r:id="rId17"/>
    <p:sldId id="813" r:id="rId18"/>
    <p:sldId id="814" r:id="rId19"/>
    <p:sldId id="816" r:id="rId20"/>
    <p:sldId id="818" r:id="rId21"/>
    <p:sldId id="820" r:id="rId22"/>
    <p:sldId id="822" r:id="rId23"/>
    <p:sldId id="824" r:id="rId24"/>
    <p:sldId id="826" r:id="rId25"/>
    <p:sldId id="828" r:id="rId26"/>
    <p:sldId id="830" r:id="rId27"/>
    <p:sldId id="831" r:id="rId28"/>
    <p:sldId id="832" r:id="rId29"/>
    <p:sldId id="834" r:id="rId30"/>
    <p:sldId id="835" r:id="rId31"/>
    <p:sldId id="837" r:id="rId32"/>
    <p:sldId id="838" r:id="rId33"/>
    <p:sldId id="839" r:id="rId34"/>
    <p:sldId id="841" r:id="rId35"/>
    <p:sldId id="842" r:id="rId36"/>
    <p:sldId id="844" r:id="rId37"/>
    <p:sldId id="846" r:id="rId38"/>
    <p:sldId id="847" r:id="rId39"/>
    <p:sldId id="849" r:id="rId40"/>
    <p:sldId id="852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198">
          <p15:clr>
            <a:srgbClr val="A4A3A4"/>
          </p15:clr>
        </p15:guide>
        <p15:guide id="6" pos="142">
          <p15:clr>
            <a:srgbClr val="A4A3A4"/>
          </p15:clr>
        </p15:guide>
        <p15:guide id="7" pos="686">
          <p15:clr>
            <a:srgbClr val="A4A3A4"/>
          </p15:clr>
        </p15:guide>
        <p15:guide id="8" pos="4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AD4"/>
    <a:srgbClr val="525EC3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609" autoAdjust="0"/>
  </p:normalViewPr>
  <p:slideViewPr>
    <p:cSldViewPr snapToGrid="0">
      <p:cViewPr varScale="1">
        <p:scale>
          <a:sx n="97" d="100"/>
          <a:sy n="97" d="100"/>
        </p:scale>
        <p:origin x="72" y="264"/>
      </p:cViewPr>
      <p:guideLst>
        <p:guide orient="horz" pos="2222"/>
        <p:guide pos="2882"/>
        <p:guide pos="2880"/>
        <p:guide orient="horz" pos="188"/>
        <p:guide pos="198"/>
        <p:guide pos="142"/>
        <p:guide pos="686"/>
        <p:guide pos="4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latin typeface="맑은 고딕" pitchFamily="50" charset="-127"/>
                <a:ea typeface="맑은 고딕" pitchFamily="50" charset="-127"/>
              </a:defRPr>
            </a:lvl4pPr>
            <a:lvl5pPr marL="1254125" indent="-265113">
              <a:buClr>
                <a:srgbClr val="525EC3"/>
              </a:buClr>
              <a:buFont typeface="Arial" pitchFamily="34" charset="0"/>
              <a:buChar char="–"/>
              <a:defRPr sz="15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</a:t>
            </a:r>
            <a:endParaRPr lang="en-US" altLang="ko-KR" dirty="0"/>
          </a:p>
          <a:p>
            <a:pPr lvl="2"/>
            <a:r>
              <a:rPr lang="ko-KR" altLang="en-US" dirty="0"/>
              <a:t>마스터 텍스트</a:t>
            </a:r>
            <a:endParaRPr lang="en-US" altLang="ko-KR" dirty="0"/>
          </a:p>
          <a:p>
            <a:pPr lvl="4"/>
            <a:r>
              <a:rPr lang="ko-KR" altLang="en-US" dirty="0"/>
              <a:t>마스터 텍스트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2555192"/>
            <a:ext cx="9144000" cy="1747617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1973580" y="3060192"/>
            <a:ext cx="5196840" cy="73761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42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8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09 </a:t>
            </a:r>
            <a:r>
              <a:rPr lang="ko-KR" altLang="en-US" dirty="0"/>
              <a:t>그래픽과 이미지</a:t>
            </a:r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altLang="ko-KR" dirty="0"/>
              <a:t>View </a:t>
            </a:r>
            <a:r>
              <a:rPr lang="ko-KR" altLang="en-US" dirty="0"/>
              <a:t>클래스의 </a:t>
            </a:r>
            <a:r>
              <a:rPr lang="en-US" altLang="ko-KR" dirty="0" err="1"/>
              <a:t>onTouchEvent</a:t>
            </a:r>
            <a:r>
              <a:rPr lang="en-US" altLang="ko-KR" dirty="0"/>
              <a:t>() </a:t>
            </a:r>
            <a:r>
              <a:rPr lang="ko-KR" altLang="en-US" dirty="0"/>
              <a:t>메소드를 </a:t>
            </a:r>
            <a:r>
              <a:rPr lang="ko-KR" altLang="en-US" dirty="0" err="1"/>
              <a:t>오버라이딩하여</a:t>
            </a:r>
            <a:r>
              <a:rPr lang="ko-KR" altLang="en-US" dirty="0"/>
              <a:t> 터치 이벤트 구현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502481"/>
            <a:ext cx="5747149" cy="389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1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030A0"/>
                </a:solidFill>
              </a:rPr>
              <a:t>&lt;</a:t>
            </a:r>
            <a:r>
              <a:rPr lang="ko-KR" altLang="en-US" dirty="0">
                <a:solidFill>
                  <a:srgbClr val="7030A0"/>
                </a:solidFill>
              </a:rPr>
              <a:t>실습 </a:t>
            </a:r>
            <a:r>
              <a:rPr lang="en-US" altLang="ko-KR" dirty="0">
                <a:solidFill>
                  <a:srgbClr val="7030A0"/>
                </a:solidFill>
              </a:rPr>
              <a:t>9-1&gt;</a:t>
            </a:r>
            <a:r>
              <a:rPr lang="ko-KR" altLang="en-US" dirty="0">
                <a:solidFill>
                  <a:srgbClr val="7030A0"/>
                </a:solidFill>
              </a:rPr>
              <a:t> 간단 </a:t>
            </a:r>
            <a:r>
              <a:rPr lang="ko-KR" altLang="en-US" dirty="0" err="1">
                <a:solidFill>
                  <a:srgbClr val="7030A0"/>
                </a:solidFill>
              </a:rPr>
              <a:t>그림판</a:t>
            </a:r>
            <a:r>
              <a:rPr lang="ko-KR" altLang="en-US" dirty="0">
                <a:solidFill>
                  <a:srgbClr val="7030A0"/>
                </a:solidFill>
              </a:rPr>
              <a:t> 앱 만들기</a:t>
            </a:r>
          </a:p>
          <a:p>
            <a:pPr lvl="3"/>
            <a:r>
              <a:rPr lang="ko-KR" altLang="en-US" dirty="0"/>
              <a:t>화면을 손가락으로 터치</a:t>
            </a:r>
            <a:r>
              <a:rPr lang="en-US" altLang="ko-KR" dirty="0"/>
              <a:t>, </a:t>
            </a:r>
            <a:r>
              <a:rPr lang="ko-KR" altLang="en-US" dirty="0"/>
              <a:t>드래그하여 선 또는 원을 그리는 간단한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3"/>
            <a:r>
              <a:rPr lang="ko-KR" altLang="en-US" dirty="0"/>
              <a:t>옵션 메뉴로 선</a:t>
            </a:r>
            <a:r>
              <a:rPr lang="en-US" altLang="ko-KR" dirty="0"/>
              <a:t>, </a:t>
            </a:r>
            <a:r>
              <a:rPr lang="ko-KR" altLang="en-US" dirty="0"/>
              <a:t>원 그리기 선택</a:t>
            </a:r>
            <a:endParaRPr lang="en-US" altLang="ko-KR" dirty="0"/>
          </a:p>
          <a:p>
            <a:endParaRPr lang="en-US" altLang="ko-KR" b="1" dirty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프로젝트 생성 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새 프로젝트 만들기</a:t>
            </a:r>
            <a:r>
              <a:rPr lang="en-US" altLang="ko-KR" dirty="0"/>
              <a:t> </a:t>
            </a:r>
          </a:p>
          <a:p>
            <a:pPr lvl="4"/>
            <a:r>
              <a:rPr lang="ko-KR" altLang="en-US" dirty="0"/>
              <a:t>프로젝트 이름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Project9_1’ </a:t>
            </a:r>
          </a:p>
          <a:p>
            <a:pPr lvl="4"/>
            <a:r>
              <a:rPr lang="ko-KR" altLang="en-US" dirty="0"/>
              <a:t>패키지 이름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com.cookandroid.project9_1’</a:t>
            </a:r>
          </a:p>
          <a:p>
            <a:pPr lvl="4"/>
            <a:r>
              <a:rPr lang="ko-KR" altLang="en-US" dirty="0"/>
              <a:t>그 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따름</a:t>
            </a:r>
            <a:endParaRPr lang="en-US" altLang="ko-KR" dirty="0"/>
          </a:p>
          <a:p>
            <a:endParaRPr lang="en-US" altLang="ko-KR" b="1" dirty="0"/>
          </a:p>
          <a:p>
            <a:pPr lvl="1"/>
            <a:r>
              <a:rPr lang="ko-KR" altLang="en-US" dirty="0"/>
              <a:t>화면 디자인 및 편집 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이번 프로젝트는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코드로만 작성</a:t>
            </a:r>
            <a:endParaRPr lang="en-US" altLang="ko-KR" dirty="0"/>
          </a:p>
          <a:p>
            <a:pPr lvl="4"/>
            <a:r>
              <a:rPr lang="en-US" altLang="ko-KR" dirty="0"/>
              <a:t>activity_main.xml</a:t>
            </a:r>
            <a:r>
              <a:rPr lang="ko-KR" altLang="en-US" dirty="0"/>
              <a:t>은 필요 없으므로 삭제</a:t>
            </a:r>
            <a:endParaRPr lang="en-US" altLang="ko-KR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891579" y="2550812"/>
            <a:ext cx="2370456" cy="3974377"/>
            <a:chOff x="5891579" y="2550812"/>
            <a:chExt cx="2370456" cy="397437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3A1661B-458B-424B-B47A-938A4F387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25" t="95690"/>
            <a:stretch/>
          </p:blipFill>
          <p:spPr>
            <a:xfrm>
              <a:off x="5891579" y="6381096"/>
              <a:ext cx="1785384" cy="144093"/>
            </a:xfrm>
            <a:prstGeom prst="rect">
              <a:avLst/>
            </a:prstGeom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102" y="2550812"/>
              <a:ext cx="2363933" cy="3821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466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2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 err="1"/>
              <a:t>MainActivity.kt</a:t>
            </a:r>
            <a:r>
              <a:rPr lang="ko-KR" altLang="en-US" dirty="0"/>
              <a:t>를 코딩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View </a:t>
            </a:r>
            <a:r>
              <a:rPr lang="ko-KR" altLang="en-US" dirty="0"/>
              <a:t>클래스의 상속을 받는 </a:t>
            </a:r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183249"/>
            <a:ext cx="6140085" cy="445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354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(4)</a:t>
            </a:r>
            <a:r>
              <a:rPr lang="ko-KR" altLang="en-US" dirty="0"/>
              <a:t> 선 그리기</a:t>
            </a:r>
            <a:r>
              <a:rPr lang="en-US" altLang="ko-KR" dirty="0"/>
              <a:t>, </a:t>
            </a:r>
            <a:r>
              <a:rPr lang="ko-KR" altLang="en-US" dirty="0"/>
              <a:t>원 그리기 옵션 메뉴 작성</a:t>
            </a:r>
            <a:endParaRPr lang="en-US" altLang="ko-KR" dirty="0"/>
          </a:p>
          <a:p>
            <a:pPr lvl="4"/>
            <a:r>
              <a:rPr lang="ko-KR" altLang="en-US" dirty="0"/>
              <a:t>항목을 클릭하면 </a:t>
            </a:r>
            <a:r>
              <a:rPr lang="en-US" altLang="ko-KR" dirty="0" err="1"/>
              <a:t>curShape</a:t>
            </a:r>
            <a:r>
              <a:rPr lang="en-US" altLang="ko-KR" dirty="0"/>
              <a:t> </a:t>
            </a:r>
            <a:r>
              <a:rPr lang="ko-KR" altLang="en-US" dirty="0"/>
              <a:t>변수에 선택한 전역상수를 대입</a:t>
            </a:r>
            <a:endParaRPr lang="en-US" altLang="ko-KR" dirty="0"/>
          </a:p>
          <a:p>
            <a:pPr lvl="4"/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메소드와 같은 레벨로 만들어야 함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en-US" altLang="ko-KR" dirty="0" err="1"/>
              <a:t>onCreateOptionsMenu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onOptionsItemSelected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오버라이드함</a:t>
            </a:r>
            <a:r>
              <a:rPr lang="ko-KR" altLang="en-US" dirty="0"/>
              <a:t> </a:t>
            </a:r>
            <a:endParaRPr lang="en-US" altLang="ko-KR" dirty="0"/>
          </a:p>
          <a:p>
            <a:pPr lvl="5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완성 후에 화면 오른쪽 위의 메뉴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⋮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버튼을 클릭하여 확인해 보기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716392"/>
            <a:ext cx="5074450" cy="405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92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(9)</a:t>
            </a:r>
            <a:r>
              <a:rPr lang="ko-KR" altLang="en-US" dirty="0"/>
              <a:t> </a:t>
            </a:r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클래스에 터치와 관련된 메소드를 완성함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dirty="0" err="1"/>
              <a:t>MyGraphicView</a:t>
            </a:r>
            <a:r>
              <a:rPr lang="ko-KR" altLang="en-US" dirty="0"/>
              <a:t>의 전역변수 시작</a:t>
            </a:r>
            <a:r>
              <a:rPr lang="en-US" altLang="ko-KR" dirty="0"/>
              <a:t>x, </a:t>
            </a:r>
            <a:r>
              <a:rPr lang="ko-KR" altLang="en-US" dirty="0"/>
              <a:t>시작</a:t>
            </a:r>
            <a:r>
              <a:rPr lang="en-US" altLang="ko-KR" dirty="0"/>
              <a:t>y, </a:t>
            </a:r>
            <a:r>
              <a:rPr lang="ko-KR" altLang="en-US" dirty="0"/>
              <a:t>끝</a:t>
            </a:r>
            <a:r>
              <a:rPr lang="en-US" altLang="ko-KR" dirty="0"/>
              <a:t>x, </a:t>
            </a:r>
            <a:r>
              <a:rPr lang="ko-KR" altLang="en-US" dirty="0"/>
              <a:t>끝</a:t>
            </a:r>
            <a:r>
              <a:rPr lang="en-US" altLang="ko-KR" dirty="0"/>
              <a:t>y, </a:t>
            </a:r>
            <a:r>
              <a:rPr lang="ko-KR" altLang="en-US" dirty="0"/>
              <a:t>반지름 변수 선언</a:t>
            </a:r>
            <a:endParaRPr lang="en-US" altLang="ko-KR" dirty="0"/>
          </a:p>
          <a:p>
            <a:pPr lvl="4"/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 안에서 </a:t>
            </a:r>
            <a:r>
              <a:rPr lang="en-US" altLang="ko-KR" dirty="0" err="1"/>
              <a:t>onTouchEvent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오버라이드함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79083" y="2152645"/>
            <a:ext cx="5730090" cy="4525051"/>
            <a:chOff x="1079083" y="2090499"/>
            <a:chExt cx="5730090" cy="4525051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090499"/>
              <a:ext cx="5720148" cy="19947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083" y="4042138"/>
              <a:ext cx="5721211" cy="257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1333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(6)</a:t>
            </a:r>
            <a:r>
              <a:rPr lang="ko-KR" altLang="en-US" dirty="0"/>
              <a:t> 실제로 화면에 도형이 그려질 </a:t>
            </a:r>
            <a:r>
              <a:rPr lang="en-US" altLang="ko-KR" dirty="0" err="1"/>
              <a:t>onDraw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완성</a:t>
            </a:r>
            <a:endParaRPr lang="en-US" altLang="ko-KR" dirty="0"/>
          </a:p>
          <a:p>
            <a:pPr lvl="4"/>
            <a:r>
              <a:rPr lang="en-US" altLang="ko-KR" dirty="0" err="1"/>
              <a:t>MyGraphicView</a:t>
            </a:r>
            <a:r>
              <a:rPr lang="ko-KR" altLang="en-US" dirty="0"/>
              <a:t>의 내부에 </a:t>
            </a:r>
            <a:r>
              <a:rPr lang="en-US" altLang="ko-KR" dirty="0" err="1"/>
              <a:t>onDraw</a:t>
            </a:r>
            <a:r>
              <a:rPr lang="en-US" altLang="ko-KR" dirty="0"/>
              <a:t>( )</a:t>
            </a:r>
            <a:r>
              <a:rPr lang="ko-KR" altLang="en-US" dirty="0"/>
              <a:t>를 자동 완성하고 나머지 코딩</a:t>
            </a:r>
            <a:endParaRPr lang="en-US" altLang="ko-KR" dirty="0"/>
          </a:p>
          <a:p>
            <a:pPr lvl="4"/>
            <a:r>
              <a:rPr lang="ko-KR" altLang="en-US" dirty="0"/>
              <a:t>페인트에 선의 두께</a:t>
            </a:r>
            <a:r>
              <a:rPr lang="en-US" altLang="ko-KR" dirty="0"/>
              <a:t>, </a:t>
            </a:r>
            <a:r>
              <a:rPr lang="ko-KR" altLang="en-US" dirty="0"/>
              <a:t>채우기 여부</a:t>
            </a:r>
            <a:r>
              <a:rPr lang="en-US" altLang="ko-KR" dirty="0"/>
              <a:t>, </a:t>
            </a:r>
            <a:r>
              <a:rPr lang="ko-KR" altLang="en-US" dirty="0"/>
              <a:t>선의 색상 지정</a:t>
            </a:r>
            <a:endParaRPr lang="en-US" altLang="ko-KR" dirty="0"/>
          </a:p>
          <a:p>
            <a:pPr lvl="4"/>
            <a:r>
              <a:rPr lang="en-US" altLang="ko-KR" dirty="0"/>
              <a:t>when </a:t>
            </a:r>
            <a:r>
              <a:rPr lang="ko-KR" altLang="en-US" dirty="0"/>
              <a:t>문으로 메뉴에서 선택한 내용에 따라 선 또는 원 그림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9025" y="2463761"/>
            <a:ext cx="5729786" cy="3797701"/>
            <a:chOff x="1089025" y="2315716"/>
            <a:chExt cx="5555615" cy="364663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315716"/>
              <a:ext cx="5555615" cy="1721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4030724"/>
              <a:ext cx="5548846" cy="1931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7857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프로젝트 실행 및 결과 확인</a:t>
            </a:r>
            <a:endParaRPr lang="en-US" altLang="ko-KR" dirty="0"/>
          </a:p>
          <a:p>
            <a:pPr lvl="2"/>
            <a:r>
              <a:rPr lang="en-US" altLang="ko-KR" dirty="0"/>
              <a:t>(7)</a:t>
            </a:r>
            <a:r>
              <a:rPr lang="ko-KR" altLang="en-US" dirty="0"/>
              <a:t> 완성된 코드를 실행해봄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9-3]</a:t>
            </a:r>
            <a:r>
              <a:rPr lang="ko-KR" altLang="en-US" dirty="0"/>
              <a:t>과 같이 선이나 원이 그려짐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298101"/>
            <a:ext cx="6891841" cy="313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95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비트맵의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Bitmap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캔버스에 이미지 파일을 보여주는데 사용됨</a:t>
            </a:r>
            <a:endParaRPr lang="en-US" altLang="ko-KR" dirty="0"/>
          </a:p>
          <a:p>
            <a:pPr lvl="2"/>
            <a:r>
              <a:rPr lang="en-US" altLang="ko-KR" dirty="0"/>
              <a:t>/res/drawable </a:t>
            </a:r>
            <a:r>
              <a:rPr lang="ko-KR" altLang="en-US" dirty="0"/>
              <a:t>폴더의 이미지 파일을 보여주는 </a:t>
            </a:r>
            <a:r>
              <a:rPr lang="en-US" altLang="ko-KR" dirty="0" err="1"/>
              <a:t>onDraw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268635"/>
            <a:ext cx="6754094" cy="216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28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비트맵의 기본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SD </a:t>
            </a:r>
            <a:r>
              <a:rPr lang="ko-KR" altLang="en-US" dirty="0"/>
              <a:t>카드의 이미지 파일을 보여주는 </a:t>
            </a:r>
            <a:r>
              <a:rPr lang="en-US" altLang="ko-KR" dirty="0" err="1"/>
              <a:t>onDraw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b="0" dirty="0"/>
          </a:p>
          <a:p>
            <a:pPr lvl="2"/>
            <a:r>
              <a:rPr lang="en-US" altLang="ko-KR" b="0" dirty="0" err="1"/>
              <a:t>drawBitmap</a:t>
            </a:r>
            <a:r>
              <a:rPr lang="en-US" altLang="ko-KR" b="0" dirty="0"/>
              <a:t>(picture, </a:t>
            </a:r>
            <a:r>
              <a:rPr lang="ko-KR" altLang="en-US" b="0" dirty="0"/>
              <a:t>시작</a:t>
            </a:r>
            <a:r>
              <a:rPr lang="en-US" altLang="ko-KR" b="0" dirty="0"/>
              <a:t>x, </a:t>
            </a:r>
            <a:r>
              <a:rPr lang="ko-KR" altLang="en-US" b="0" dirty="0"/>
              <a:t>시작</a:t>
            </a:r>
            <a:r>
              <a:rPr lang="en-US" altLang="ko-KR" b="0" dirty="0"/>
              <a:t>y, null) </a:t>
            </a:r>
            <a:r>
              <a:rPr lang="ko-KR" altLang="en-US" b="0" dirty="0" err="1"/>
              <a:t>메소드</a:t>
            </a:r>
            <a:r>
              <a:rPr lang="ko-KR" altLang="en-US" dirty="0" err="1"/>
              <a:t>로</a:t>
            </a:r>
            <a:r>
              <a:rPr lang="ko-KR" altLang="en-US" dirty="0"/>
              <a:t> 화면 중앙에 이미지 출력</a:t>
            </a:r>
            <a:endParaRPr lang="en-US" altLang="ko-KR" dirty="0"/>
          </a:p>
          <a:p>
            <a:pPr lvl="2"/>
            <a:endParaRPr lang="en-US" altLang="ko-KR" b="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407884"/>
            <a:ext cx="6754094" cy="2119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62" y="4465646"/>
            <a:ext cx="6818121" cy="816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78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비트맵의 기본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358877"/>
            <a:ext cx="6184257" cy="395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665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캔버스에 도형을 그리는 방법을 익힌다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이미지 파일을 처리하는 방식을 이해한다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영상 처리 앱을 작성한다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이미지의 기하학적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많이 사용되는 </a:t>
            </a:r>
            <a:r>
              <a:rPr lang="en-US" altLang="ko-KR" dirty="0"/>
              <a:t>Canvas </a:t>
            </a:r>
            <a:r>
              <a:rPr lang="ko-KR" altLang="en-US" dirty="0"/>
              <a:t>클래스의 기하학적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회전</a:t>
            </a:r>
            <a:r>
              <a:rPr lang="en-US" altLang="ko-KR" dirty="0"/>
              <a:t>: rotate(   )</a:t>
            </a:r>
          </a:p>
          <a:p>
            <a:pPr lvl="2"/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: scale(   )</a:t>
            </a:r>
          </a:p>
          <a:p>
            <a:pPr lvl="2"/>
            <a:r>
              <a:rPr lang="ko-KR" altLang="en-US" dirty="0"/>
              <a:t>이동</a:t>
            </a:r>
            <a:r>
              <a:rPr lang="en-US" altLang="ko-KR" dirty="0"/>
              <a:t>: translate(   )</a:t>
            </a:r>
          </a:p>
          <a:p>
            <a:pPr lvl="2"/>
            <a:r>
              <a:rPr lang="ko-KR" altLang="en-US" dirty="0"/>
              <a:t>기울이기</a:t>
            </a:r>
            <a:r>
              <a:rPr lang="en-US" altLang="ko-KR" dirty="0"/>
              <a:t>: skew(   )</a:t>
            </a:r>
          </a:p>
          <a:p>
            <a:pPr lvl="4"/>
            <a:r>
              <a:rPr lang="ko-KR" altLang="en-US" dirty="0"/>
              <a:t>캔버스</a:t>
            </a:r>
            <a:r>
              <a:rPr lang="en-US" altLang="ko-KR" dirty="0"/>
              <a:t>(</a:t>
            </a:r>
            <a:r>
              <a:rPr lang="ko-KR" altLang="en-US" dirty="0"/>
              <a:t>도화지</a:t>
            </a:r>
            <a:r>
              <a:rPr lang="en-US" altLang="ko-KR" dirty="0"/>
              <a:t>)</a:t>
            </a:r>
            <a:r>
              <a:rPr lang="ko-KR" altLang="en-US" dirty="0"/>
              <a:t>에 대해 기하학적 변환을 한 후에 이미지 파일을 변환된 캔버스에 출력하는 형태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2F92A-D651-414C-B95C-5D5FF9752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3527425"/>
            <a:ext cx="7166919" cy="30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이미지의 기하학적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120921"/>
            <a:ext cx="5750822" cy="505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84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블러링</a:t>
            </a:r>
            <a:r>
              <a:rPr lang="en-US" altLang="ko-KR" dirty="0"/>
              <a:t>(blurring)</a:t>
            </a:r>
          </a:p>
          <a:p>
            <a:pPr lvl="2"/>
            <a:r>
              <a:rPr lang="ko-KR" altLang="en-US" dirty="0"/>
              <a:t>이미지를 뿌옇게 만듦</a:t>
            </a:r>
            <a:endParaRPr lang="en-US" altLang="ko-KR" dirty="0"/>
          </a:p>
          <a:p>
            <a:pPr lvl="2"/>
            <a:r>
              <a:rPr lang="en-US" altLang="ko-KR" dirty="0" err="1"/>
              <a:t>BlurMaskFilter</a:t>
            </a:r>
            <a:r>
              <a:rPr lang="en-US" altLang="ko-KR" dirty="0"/>
              <a:t> </a:t>
            </a:r>
            <a:r>
              <a:rPr lang="ko-KR" altLang="en-US" dirty="0"/>
              <a:t>클래스를 제공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3"/>
            <a:r>
              <a:rPr lang="ko-KR" altLang="en-US" dirty="0"/>
              <a:t>반지름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err="1"/>
              <a:t>블러링이</a:t>
            </a:r>
            <a:r>
              <a:rPr lang="ko-KR" altLang="en-US" dirty="0"/>
              <a:t> 될 너비</a:t>
            </a:r>
            <a:r>
              <a:rPr lang="en-US" altLang="ko-KR" dirty="0"/>
              <a:t> </a:t>
            </a:r>
          </a:p>
          <a:p>
            <a:pPr lvl="4"/>
            <a:r>
              <a:rPr lang="ko-KR" altLang="en-US" dirty="0"/>
              <a:t>반지름이 클수록 이미지의 가장자리가 크게 </a:t>
            </a:r>
            <a:r>
              <a:rPr lang="ko-KR" altLang="en-US" dirty="0" err="1"/>
              <a:t>블러링됨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/>
              <a:t>스타일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NORMAL, INNER, OUTER, SOLID</a:t>
            </a:r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50" y="2206313"/>
            <a:ext cx="6954050" cy="564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249EBF-DD19-486B-89D8-2FA42BA4F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3977641"/>
            <a:ext cx="6447980" cy="27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72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86482"/>
            <a:ext cx="6325904" cy="4088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175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엠보싱</a:t>
            </a:r>
            <a:r>
              <a:rPr lang="en-US" altLang="ko-KR" dirty="0"/>
              <a:t>(embossing)</a:t>
            </a:r>
          </a:p>
          <a:p>
            <a:pPr lvl="2"/>
            <a:r>
              <a:rPr lang="ko-KR" altLang="en-US" dirty="0"/>
              <a:t>이미지가 볼록하게 튀어나와 보이는 효과를 줌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err="1"/>
              <a:t>EmbossMaskFilter</a:t>
            </a:r>
            <a:r>
              <a:rPr lang="en-US" altLang="ko-KR" dirty="0"/>
              <a:t> </a:t>
            </a:r>
            <a:r>
              <a:rPr lang="ko-KR" altLang="en-US" dirty="0"/>
              <a:t>클래스를 제공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3"/>
            <a:r>
              <a:rPr lang="ko-KR" altLang="en-US" dirty="0"/>
              <a:t>첫 번째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빛이 비추는 </a:t>
            </a:r>
            <a:r>
              <a:rPr lang="en-US" altLang="ko-KR" dirty="0"/>
              <a:t>x, y, z </a:t>
            </a:r>
            <a:r>
              <a:rPr lang="ko-KR" altLang="en-US" dirty="0"/>
              <a:t>방향 배열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/>
              <a:t>두 번째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빛의 밝기로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</a:t>
            </a:r>
            <a:r>
              <a:rPr lang="ko-KR" altLang="en-US" dirty="0"/>
              <a:t>까지 지정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/>
              <a:t>반사 계수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5~8 </a:t>
            </a:r>
            <a:r>
              <a:rPr lang="ko-KR" altLang="en-US" dirty="0"/>
              <a:t>정도가 적당함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 err="1"/>
              <a:t>블러링</a:t>
            </a:r>
            <a:r>
              <a:rPr lang="ko-KR" altLang="en-US" dirty="0"/>
              <a:t> 크기 </a:t>
            </a:r>
            <a:r>
              <a:rPr lang="en-US" altLang="ko-KR" dirty="0"/>
              <a:t>:</a:t>
            </a:r>
            <a:r>
              <a:rPr lang="ko-KR" altLang="en-US" dirty="0"/>
              <a:t> 볼록하게 표현하기 위한 가장자리의 크기를 나타냄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203156"/>
            <a:ext cx="7669007" cy="64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4036BE-8EEF-416D-B299-D7F92A2B0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4" y="4463125"/>
            <a:ext cx="6191341" cy="21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75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41576"/>
            <a:ext cx="6309745" cy="382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7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컬러매트릭스</a:t>
            </a:r>
            <a:endParaRPr lang="en-US" altLang="ko-KR" dirty="0"/>
          </a:p>
          <a:p>
            <a:pPr lvl="2"/>
            <a:r>
              <a:rPr lang="ko-KR" altLang="en-US" dirty="0"/>
              <a:t>색상이나 밝기 조절</a:t>
            </a:r>
            <a:endParaRPr lang="en-US" altLang="ko-KR" dirty="0"/>
          </a:p>
          <a:p>
            <a:pPr lvl="2"/>
            <a:r>
              <a:rPr lang="en-US" altLang="ko-KR" dirty="0" err="1"/>
              <a:t>ColorMatrix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 err="1"/>
              <a:t>ColorMatrixColor</a:t>
            </a:r>
            <a:r>
              <a:rPr lang="en-US" altLang="ko-KR" dirty="0"/>
              <a:t> Filter </a:t>
            </a:r>
            <a:r>
              <a:rPr lang="ko-KR" altLang="en-US" dirty="0"/>
              <a:t>클래스를 제공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87" y="2206718"/>
            <a:ext cx="6971825" cy="160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5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altLang="ko-KR" dirty="0" err="1"/>
              <a:t>ColorMatrix</a:t>
            </a:r>
            <a:r>
              <a:rPr lang="ko-KR" altLang="en-US" dirty="0"/>
              <a:t>에 사용할 배열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/>
              <a:t>Red, Green, Blue, Alpha</a:t>
            </a:r>
            <a:r>
              <a:rPr lang="ko-KR" altLang="en-US" dirty="0"/>
              <a:t>의 값은 기본적으로 </a:t>
            </a:r>
            <a:r>
              <a:rPr lang="en-US" altLang="ko-KR" dirty="0"/>
              <a:t>1</a:t>
            </a:r>
            <a:r>
              <a:rPr lang="ko-KR" altLang="en-US" dirty="0"/>
              <a:t>이 설정</a:t>
            </a:r>
            <a:endParaRPr lang="en-US" altLang="ko-KR" dirty="0"/>
          </a:p>
          <a:p>
            <a:pPr lvl="4"/>
            <a:r>
              <a:rPr lang="ko-KR" altLang="en-US" dirty="0"/>
              <a:t>이 값을 몇 배로 올리면 각 색상의 대비</a:t>
            </a:r>
            <a:r>
              <a:rPr lang="en-US" altLang="ko-KR" dirty="0"/>
              <a:t>(contrast)</a:t>
            </a:r>
            <a:r>
              <a:rPr lang="ko-KR" altLang="en-US" dirty="0"/>
              <a:t>가 커짐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Brightness </a:t>
            </a:r>
          </a:p>
          <a:p>
            <a:pPr lvl="4"/>
            <a:r>
              <a:rPr lang="ko-KR" altLang="en-US" dirty="0"/>
              <a:t>양수 </a:t>
            </a:r>
            <a:r>
              <a:rPr lang="en-US" altLang="ko-KR" dirty="0"/>
              <a:t>: </a:t>
            </a:r>
            <a:r>
              <a:rPr lang="ko-KR" altLang="en-US" dirty="0"/>
              <a:t>색상이 밝아짐 </a:t>
            </a:r>
            <a:endParaRPr lang="en-US" altLang="ko-KR" dirty="0"/>
          </a:p>
          <a:p>
            <a:pPr lvl="4"/>
            <a:r>
              <a:rPr lang="ko-KR" altLang="en-US" dirty="0"/>
              <a:t>음수 </a:t>
            </a:r>
            <a:r>
              <a:rPr lang="en-US" altLang="ko-KR" dirty="0"/>
              <a:t>: </a:t>
            </a:r>
            <a:r>
              <a:rPr lang="ko-KR" altLang="en-US" dirty="0"/>
              <a:t>색상이 어두워짐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2" y="1547721"/>
            <a:ext cx="6985155" cy="132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303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89025" y="1059008"/>
            <a:ext cx="5417236" cy="5237289"/>
            <a:chOff x="1089025" y="1059008"/>
            <a:chExt cx="5417236" cy="5237289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1059008"/>
              <a:ext cx="5417236" cy="1103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152077"/>
              <a:ext cx="5413777" cy="4144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085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030A0"/>
                </a:solidFill>
              </a:rPr>
              <a:t>&lt;</a:t>
            </a:r>
            <a:r>
              <a:rPr lang="ko-KR" altLang="en-US" dirty="0">
                <a:solidFill>
                  <a:srgbClr val="7030A0"/>
                </a:solidFill>
              </a:rPr>
              <a:t>실습 </a:t>
            </a:r>
            <a:r>
              <a:rPr lang="en-US" altLang="ko-KR" dirty="0">
                <a:solidFill>
                  <a:srgbClr val="7030A0"/>
                </a:solidFill>
              </a:rPr>
              <a:t>9-2&gt;</a:t>
            </a:r>
            <a:r>
              <a:rPr lang="ko-KR" altLang="en-US" dirty="0">
                <a:solidFill>
                  <a:srgbClr val="7030A0"/>
                </a:solidFill>
              </a:rPr>
              <a:t> 미니 포토샵 앱 만들기</a:t>
            </a:r>
          </a:p>
          <a:p>
            <a:pPr lvl="3"/>
            <a:r>
              <a:rPr lang="ko-KR" altLang="en-US" dirty="0"/>
              <a:t>앞에서 배운 다양한 이미지 처리 방법을 적용하여 포토샵과 비슷한 기능을 하는 간단한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프로젝트 생성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새 프로젝트 만들기</a:t>
            </a:r>
            <a:r>
              <a:rPr lang="en-US" altLang="ko-KR" dirty="0"/>
              <a:t> </a:t>
            </a:r>
          </a:p>
          <a:p>
            <a:pPr lvl="4"/>
            <a:r>
              <a:rPr lang="ko-KR" altLang="en-US" dirty="0"/>
              <a:t>프로젝트 이름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Project9_2’ </a:t>
            </a:r>
          </a:p>
          <a:p>
            <a:pPr lvl="4"/>
            <a:r>
              <a:rPr lang="ko-KR" altLang="en-US" dirty="0"/>
              <a:t>패키지 이름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com.cookandroid.project9_2’</a:t>
            </a:r>
          </a:p>
          <a:p>
            <a:pPr lvl="4"/>
            <a:r>
              <a:rPr lang="ko-KR" altLang="en-US" dirty="0"/>
              <a:t>그 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따름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25C849-70BE-4840-B247-C1C49DA0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87"/>
          <a:stretch/>
        </p:blipFill>
        <p:spPr>
          <a:xfrm>
            <a:off x="5980696" y="2649100"/>
            <a:ext cx="2090375" cy="34481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25C849-70BE-4840-B247-C1C49DA0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7" t="95570"/>
          <a:stretch/>
        </p:blipFill>
        <p:spPr>
          <a:xfrm>
            <a:off x="4177799" y="5920449"/>
            <a:ext cx="1802599" cy="1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그래픽</a:t>
            </a:r>
            <a:endParaRPr lang="en-US" altLang="ko-KR" b="1" dirty="0"/>
          </a:p>
          <a:p>
            <a:r>
              <a:rPr lang="ko-KR" altLang="en-US" dirty="0"/>
              <a:t>이미지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화면 디자인 및 편집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확대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밝게 하기</a:t>
            </a:r>
            <a:r>
              <a:rPr lang="en-US" altLang="ko-KR" dirty="0"/>
              <a:t>, </a:t>
            </a:r>
            <a:r>
              <a:rPr lang="ko-KR" altLang="en-US" dirty="0"/>
              <a:t>어둡게 하기</a:t>
            </a:r>
            <a:r>
              <a:rPr lang="en-US" altLang="ko-KR" dirty="0"/>
              <a:t>, </a:t>
            </a:r>
            <a:r>
              <a:rPr lang="ko-KR" altLang="en-US" dirty="0"/>
              <a:t>회색 영상 등 </a:t>
            </a:r>
            <a:r>
              <a:rPr lang="en-US" altLang="ko-KR" dirty="0"/>
              <a:t>6</a:t>
            </a:r>
            <a:r>
              <a:rPr lang="ko-KR" altLang="en-US" dirty="0"/>
              <a:t>개 아이콘으로 사용할 그림 파일과 앱 제목의 아이콘으로 사용할 그림 파일</a:t>
            </a:r>
            <a:r>
              <a:rPr lang="en-US" altLang="ko-KR" dirty="0"/>
              <a:t>, </a:t>
            </a:r>
            <a:r>
              <a:rPr lang="ko-KR" altLang="en-US" dirty="0"/>
              <a:t>화면에 출력할 그림 파일을 </a:t>
            </a:r>
            <a:r>
              <a:rPr lang="en-US" altLang="ko-KR" dirty="0"/>
              <a:t>[res]-[drawable] </a:t>
            </a:r>
            <a:r>
              <a:rPr lang="ko-KR" altLang="en-US" dirty="0"/>
              <a:t>폴더에 복사해놓음</a:t>
            </a:r>
            <a:endParaRPr lang="en-US" altLang="ko-KR" dirty="0"/>
          </a:p>
          <a:p>
            <a:pPr lvl="2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AndroidManifest.xml </a:t>
            </a:r>
            <a:r>
              <a:rPr lang="ko-KR" altLang="en-US" dirty="0"/>
              <a:t>파일에서 아이콘으로 사용할 그림 파일의 </a:t>
            </a:r>
            <a:r>
              <a:rPr lang="en-US" altLang="ko-KR" dirty="0"/>
              <a:t>id</a:t>
            </a:r>
            <a:r>
              <a:rPr lang="ko-KR" altLang="en-US" dirty="0"/>
              <a:t>로 변경하고</a:t>
            </a:r>
            <a:r>
              <a:rPr lang="en-US" altLang="ko-KR" dirty="0"/>
              <a:t>, </a:t>
            </a:r>
            <a:r>
              <a:rPr lang="ko-KR" altLang="en-US" dirty="0" err="1"/>
              <a:t>블러링</a:t>
            </a:r>
            <a:r>
              <a:rPr lang="ko-KR" altLang="en-US" dirty="0"/>
              <a:t> 및 </a:t>
            </a:r>
            <a:r>
              <a:rPr lang="ko-KR" altLang="en-US" dirty="0" err="1"/>
              <a:t>엠보싱</a:t>
            </a:r>
            <a:r>
              <a:rPr lang="ko-KR" altLang="en-US" dirty="0"/>
              <a:t> 효과를 위해 하드웨어 가속기 기능 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en-US" altLang="ko-KR" dirty="0"/>
              <a:t>activity_main.xml</a:t>
            </a:r>
            <a:r>
              <a:rPr lang="ko-KR" altLang="en-US" dirty="0"/>
              <a:t>을 다음과 같이 수정</a:t>
            </a:r>
            <a:endParaRPr lang="en-US" altLang="ko-KR" dirty="0"/>
          </a:p>
          <a:p>
            <a:pPr lvl="4"/>
            <a:r>
              <a:rPr lang="ko-KR" altLang="en-US" dirty="0"/>
              <a:t>바깥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생성</a:t>
            </a:r>
            <a:endParaRPr lang="en-US" altLang="ko-KR" dirty="0"/>
          </a:p>
          <a:p>
            <a:pPr lvl="4"/>
            <a:r>
              <a:rPr lang="ko-KR" altLang="en-US" dirty="0"/>
              <a:t>두 </a:t>
            </a:r>
            <a:r>
              <a:rPr lang="ko-KR" altLang="en-US" dirty="0" err="1"/>
              <a:t>리니어레이아웃의</a:t>
            </a:r>
            <a:r>
              <a:rPr lang="ko-KR" altLang="en-US" dirty="0"/>
              <a:t> </a:t>
            </a:r>
            <a:r>
              <a:rPr lang="en-US" altLang="ko-KR" dirty="0" err="1"/>
              <a:t>layout_weight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1:9</a:t>
            </a:r>
          </a:p>
          <a:p>
            <a:pPr lvl="4"/>
            <a:r>
              <a:rPr lang="ko-KR" altLang="en-US" dirty="0"/>
              <a:t>위쪽 </a:t>
            </a:r>
            <a:r>
              <a:rPr lang="ko-KR" altLang="en-US" dirty="0" err="1"/>
              <a:t>리니어레이아웃에</a:t>
            </a:r>
            <a:r>
              <a:rPr lang="ko-KR" altLang="en-US" dirty="0"/>
              <a:t> 이미지버튼 </a:t>
            </a:r>
            <a:r>
              <a:rPr lang="en-US" altLang="ko-KR" dirty="0"/>
              <a:t>6</a:t>
            </a:r>
            <a:r>
              <a:rPr lang="ko-KR" altLang="en-US" dirty="0"/>
              <a:t>개 생성</a:t>
            </a:r>
            <a:endParaRPr lang="en-US" altLang="ko-KR" dirty="0"/>
          </a:p>
          <a:p>
            <a:pPr lvl="4"/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다음과 같이 선언함</a:t>
            </a:r>
            <a:endParaRPr lang="en-US" altLang="ko-KR" dirty="0"/>
          </a:p>
          <a:p>
            <a:pPr lvl="5"/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iconLayout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pictureLayout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5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이미지버튼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ibZoomin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ibZoomout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ibRotate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ibBright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ibDark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ibGray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863974"/>
            <a:ext cx="7429503" cy="938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300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4" y="1142099"/>
            <a:ext cx="5528737" cy="51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39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en-US" altLang="ko-KR" dirty="0" err="1"/>
              <a:t>MainActivity.kt</a:t>
            </a:r>
            <a:r>
              <a:rPr lang="ko-KR" altLang="en-US" dirty="0"/>
              <a:t>를 </a:t>
            </a:r>
            <a:r>
              <a:rPr lang="ko-KR" altLang="en-US" dirty="0" err="1"/>
              <a:t>코딩함</a:t>
            </a:r>
            <a:r>
              <a:rPr lang="en-US" altLang="ko-KR" dirty="0"/>
              <a:t> </a:t>
            </a:r>
          </a:p>
          <a:p>
            <a:pPr lvl="4"/>
            <a:r>
              <a:rPr lang="ko-KR" altLang="en-US" dirty="0"/>
              <a:t>사용할 전역변수와 </a:t>
            </a:r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클래스를 만들고 그림이 중앙에 위치하는지 확인</a:t>
            </a:r>
            <a:endParaRPr lang="en-US" altLang="ko-KR" dirty="0"/>
          </a:p>
          <a:p>
            <a:pPr lvl="4"/>
            <a:r>
              <a:rPr lang="ko-KR" altLang="en-US" dirty="0"/>
              <a:t>이미지버튼에 대응할 위젯 변수 </a:t>
            </a:r>
            <a:r>
              <a:rPr lang="en-US" altLang="ko-KR" dirty="0"/>
              <a:t>6</a:t>
            </a:r>
            <a:r>
              <a:rPr lang="ko-KR" altLang="en-US" dirty="0"/>
              <a:t>개 선언</a:t>
            </a:r>
            <a:endParaRPr lang="en-US" altLang="ko-KR" dirty="0"/>
          </a:p>
          <a:p>
            <a:pPr lvl="5"/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ibZoomin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ibZoomout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ibRotate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ibBright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ibDark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ibGray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4"/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 변수 선언</a:t>
            </a:r>
            <a:endParaRPr lang="en-US" altLang="ko-KR" dirty="0"/>
          </a:p>
          <a:p>
            <a:pPr lvl="4"/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클래스를 정의함</a:t>
            </a:r>
            <a:endParaRPr lang="en-US" altLang="ko-KR" dirty="0"/>
          </a:p>
          <a:p>
            <a:pPr lvl="5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그림을 중앙에 비트맵으로 출력함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4"/>
            <a:r>
              <a:rPr lang="en-US" altLang="ko-KR" dirty="0" err="1"/>
              <a:t>pictureLayout</a:t>
            </a:r>
            <a:r>
              <a:rPr lang="ko-KR" altLang="en-US" dirty="0"/>
              <a:t>을 </a:t>
            </a:r>
            <a:r>
              <a:rPr lang="ko-KR" altLang="en-US" dirty="0" err="1"/>
              <a:t>인플레이트한</a:t>
            </a:r>
            <a:r>
              <a:rPr lang="ko-KR" altLang="en-US" dirty="0"/>
              <a:t> 후 </a:t>
            </a:r>
            <a:r>
              <a:rPr lang="en-US" altLang="ko-KR" dirty="0" err="1"/>
              <a:t>MyGraphicView</a:t>
            </a:r>
            <a:r>
              <a:rPr lang="ko-KR" altLang="en-US" dirty="0"/>
              <a:t> 추가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2098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33810"/>
            <a:ext cx="5064435" cy="547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89"/>
          <a:stretch/>
        </p:blipFill>
        <p:spPr bwMode="auto">
          <a:xfrm>
            <a:off x="5491890" y="3855899"/>
            <a:ext cx="3529599" cy="108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229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(6)</a:t>
            </a:r>
            <a:r>
              <a:rPr lang="ko-KR" altLang="en-US" dirty="0"/>
              <a:t> 확대 아이콘에 대해 코딩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6</a:t>
            </a:r>
            <a:r>
              <a:rPr lang="ko-KR" altLang="en-US" dirty="0"/>
              <a:t>개의 아이콘을 클릭할 때의 내용을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안에 모두 </a:t>
            </a:r>
            <a:r>
              <a:rPr lang="ko-KR" altLang="en-US" dirty="0" err="1"/>
              <a:t>코딩하면</a:t>
            </a:r>
            <a:r>
              <a:rPr lang="ko-KR" altLang="en-US" dirty="0"/>
              <a:t> 복잡해지므로 </a:t>
            </a:r>
            <a:r>
              <a:rPr lang="en-US" altLang="ko-KR" dirty="0" err="1"/>
              <a:t>clickIcons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4"/>
            <a:r>
              <a:rPr lang="ko-KR" altLang="en-US" dirty="0"/>
              <a:t>축척에 사용될 전역변수 선언</a:t>
            </a:r>
            <a:endParaRPr lang="en-US" altLang="ko-KR" dirty="0"/>
          </a:p>
          <a:p>
            <a:pPr lvl="4"/>
            <a:r>
              <a:rPr lang="en-US" altLang="ko-KR" dirty="0" err="1"/>
              <a:t>clickIcons</a:t>
            </a:r>
            <a:r>
              <a:rPr lang="en-US" altLang="ko-KR" dirty="0"/>
              <a:t>(   ) </a:t>
            </a:r>
            <a:r>
              <a:rPr lang="ko-KR" altLang="en-US" dirty="0"/>
              <a:t>메소드를 정의하고 확대 아이콘 클릭 </a:t>
            </a:r>
            <a:r>
              <a:rPr lang="ko-KR" altLang="en-US" dirty="0" err="1"/>
              <a:t>람다식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4"/>
            <a:r>
              <a:rPr lang="en-US" altLang="ko-KR" dirty="0" err="1"/>
              <a:t>clickIcons</a:t>
            </a:r>
            <a:r>
              <a:rPr lang="en-US" altLang="ko-KR" dirty="0"/>
              <a:t>(   ) </a:t>
            </a:r>
            <a:r>
              <a:rPr lang="ko-KR" altLang="en-US" dirty="0" err="1"/>
              <a:t>메소드를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4"/>
            <a:r>
              <a:rPr lang="en-US" altLang="ko-KR" dirty="0" err="1"/>
              <a:t>onDraw</a:t>
            </a:r>
            <a:r>
              <a:rPr lang="en-US" altLang="ko-KR" dirty="0"/>
              <a:t>(   )</a:t>
            </a:r>
            <a:r>
              <a:rPr lang="ko-KR" altLang="en-US" dirty="0"/>
              <a:t>에 </a:t>
            </a:r>
            <a:r>
              <a:rPr lang="en-US" altLang="ko-KR" dirty="0" err="1"/>
              <a:t>Cavas.scale</a:t>
            </a:r>
            <a:r>
              <a:rPr lang="en-US" altLang="ko-KR" dirty="0"/>
              <a:t>(   ) </a:t>
            </a:r>
            <a:r>
              <a:rPr lang="ko-KR" altLang="en-US" dirty="0" err="1"/>
              <a:t>메소드</a:t>
            </a:r>
            <a:r>
              <a:rPr lang="ko-KR" altLang="en-US" dirty="0"/>
              <a:t>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3527425"/>
            <a:ext cx="5548846" cy="2790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065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68443"/>
            <a:ext cx="5592914" cy="254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250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(7)</a:t>
            </a:r>
            <a:r>
              <a:rPr lang="ko-KR" altLang="en-US" dirty="0"/>
              <a:t> 축소 아이콘에 대해서도 코딩</a:t>
            </a:r>
            <a:endParaRPr lang="en-US" altLang="ko-KR" dirty="0"/>
          </a:p>
          <a:p>
            <a:pPr lvl="2"/>
            <a:r>
              <a:rPr lang="en-US" altLang="ko-KR" dirty="0"/>
              <a:t>(8)</a:t>
            </a:r>
            <a:r>
              <a:rPr lang="ko-KR" altLang="en-US" dirty="0"/>
              <a:t> 회전 아이콘 코딩</a:t>
            </a:r>
            <a:endParaRPr lang="en-US" altLang="ko-KR" dirty="0"/>
          </a:p>
          <a:p>
            <a:pPr lvl="4"/>
            <a:r>
              <a:rPr lang="ko-KR" altLang="en-US" dirty="0"/>
              <a:t>회전에 사용될 전역변수 선언</a:t>
            </a:r>
            <a:endParaRPr lang="en-US" altLang="ko-KR" dirty="0"/>
          </a:p>
          <a:p>
            <a:pPr lvl="4"/>
            <a:r>
              <a:rPr lang="ko-KR" altLang="en-US" dirty="0"/>
              <a:t>회전 아이콘 클릭 </a:t>
            </a:r>
            <a:r>
              <a:rPr lang="ko-KR" altLang="en-US" dirty="0" err="1"/>
              <a:t>람다식</a:t>
            </a:r>
            <a:r>
              <a:rPr lang="ko-KR" altLang="en-US" dirty="0"/>
              <a:t> 생성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 err="1"/>
              <a:t>onDraw</a:t>
            </a:r>
            <a:r>
              <a:rPr lang="en-US" altLang="ko-KR" dirty="0"/>
              <a:t>(   )</a:t>
            </a:r>
            <a:r>
              <a:rPr lang="ko-KR" altLang="en-US" dirty="0"/>
              <a:t>에 </a:t>
            </a:r>
            <a:r>
              <a:rPr lang="en-US" altLang="ko-KR" dirty="0" err="1"/>
              <a:t>Cavas.rotate</a:t>
            </a:r>
            <a:r>
              <a:rPr lang="en-US" altLang="ko-KR" dirty="0"/>
              <a:t>(   ) </a:t>
            </a:r>
            <a:r>
              <a:rPr lang="ko-KR" altLang="en-US" dirty="0" err="1"/>
              <a:t>메소드</a:t>
            </a:r>
            <a:r>
              <a:rPr lang="ko-KR" altLang="en-US" dirty="0"/>
              <a:t>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823873"/>
            <a:ext cx="5668826" cy="3852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863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(9)</a:t>
            </a:r>
            <a:r>
              <a:rPr lang="ko-KR" altLang="en-US" dirty="0"/>
              <a:t> 밝게 하기 아이콘 코딩</a:t>
            </a:r>
            <a:endParaRPr lang="en-US" altLang="ko-KR" dirty="0"/>
          </a:p>
          <a:p>
            <a:pPr lvl="4"/>
            <a:r>
              <a:rPr lang="ko-KR" altLang="en-US" dirty="0"/>
              <a:t>화면 밝기에 사용될 전역변수 선언</a:t>
            </a:r>
            <a:endParaRPr lang="en-US" altLang="ko-KR" dirty="0"/>
          </a:p>
          <a:p>
            <a:pPr lvl="4"/>
            <a:r>
              <a:rPr lang="ko-KR" altLang="en-US" dirty="0"/>
              <a:t>밝게 하기 아이콘 클릭 </a:t>
            </a:r>
            <a:r>
              <a:rPr lang="ko-KR" altLang="en-US" dirty="0" err="1"/>
              <a:t>람다식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4"/>
            <a:r>
              <a:rPr lang="en-US" altLang="ko-KR" dirty="0" err="1"/>
              <a:t>onDraw</a:t>
            </a:r>
            <a:r>
              <a:rPr lang="en-US" altLang="ko-KR" dirty="0"/>
              <a:t>(   )</a:t>
            </a:r>
            <a:r>
              <a:rPr lang="ko-KR" altLang="en-US" dirty="0"/>
              <a:t>에 컬러매트릭스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3327591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9025" y="979018"/>
            <a:ext cx="5560350" cy="5878982"/>
            <a:chOff x="1089025" y="979018"/>
            <a:chExt cx="5560350" cy="5878982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979018"/>
              <a:ext cx="5560350" cy="1181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124405"/>
              <a:ext cx="5559863" cy="4733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6428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(10)</a:t>
            </a:r>
            <a:r>
              <a:rPr lang="ko-KR" altLang="en-US" dirty="0"/>
              <a:t> 어둡게 하기 아이콘 코딩</a:t>
            </a:r>
            <a:endParaRPr lang="en-US" altLang="ko-KR" dirty="0"/>
          </a:p>
          <a:p>
            <a:pPr lvl="2"/>
            <a:r>
              <a:rPr lang="en-US" altLang="ko-KR" dirty="0"/>
              <a:t>(11)</a:t>
            </a:r>
            <a:r>
              <a:rPr lang="ko-KR" altLang="en-US" dirty="0"/>
              <a:t> 회색 영상으로 이미지를 변경하는 아이콘 코딩</a:t>
            </a:r>
            <a:endParaRPr lang="en-US" altLang="ko-KR" dirty="0"/>
          </a:p>
          <a:p>
            <a:pPr lvl="4"/>
            <a:r>
              <a:rPr lang="ko-KR" altLang="en-US" dirty="0"/>
              <a:t>채도에 사용될 전역변수 선언</a:t>
            </a:r>
            <a:endParaRPr lang="en-US" altLang="ko-KR" dirty="0"/>
          </a:p>
          <a:p>
            <a:pPr lvl="4"/>
            <a:r>
              <a:rPr lang="ko-KR" altLang="en-US" dirty="0"/>
              <a:t>회색 영상 아이콘 클릭 </a:t>
            </a:r>
            <a:r>
              <a:rPr lang="ko-KR" altLang="en-US" dirty="0" err="1"/>
              <a:t>람다식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4"/>
            <a:r>
              <a:rPr lang="en-US" altLang="ko-KR" dirty="0" err="1"/>
              <a:t>onDraw</a:t>
            </a:r>
            <a:r>
              <a:rPr lang="en-US" altLang="ko-KR" dirty="0"/>
              <a:t>( )</a:t>
            </a:r>
            <a:r>
              <a:rPr lang="ko-KR" altLang="en-US" dirty="0"/>
              <a:t>에 채도 설정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811024"/>
            <a:ext cx="5570879" cy="3507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78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캔버스와 페인트의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Canvas,</a:t>
            </a:r>
            <a:r>
              <a:rPr lang="ko-KR" altLang="en-US" dirty="0"/>
              <a:t> </a:t>
            </a:r>
            <a:r>
              <a:rPr lang="en-US" altLang="ko-KR" dirty="0"/>
              <a:t>Paint </a:t>
            </a:r>
          </a:p>
          <a:p>
            <a:pPr lvl="1"/>
            <a:r>
              <a:rPr lang="ko-KR" altLang="en-US" dirty="0"/>
              <a:t>화면에 도형을 그릴 때 사용하는 클래스</a:t>
            </a:r>
            <a:endParaRPr lang="en-US" altLang="ko-KR" dirty="0"/>
          </a:p>
          <a:p>
            <a:pPr lvl="1"/>
            <a:r>
              <a:rPr lang="ko-KR" altLang="en-US" dirty="0"/>
              <a:t>캔버스와 페인트는 도화지</a:t>
            </a:r>
            <a:r>
              <a:rPr lang="en-US" altLang="ko-KR" dirty="0"/>
              <a:t>, </a:t>
            </a:r>
            <a:r>
              <a:rPr lang="ko-KR" altLang="en-US" dirty="0"/>
              <a:t>붓 과 같은 개념</a:t>
            </a:r>
            <a:endParaRPr lang="en-US" altLang="ko-KR" dirty="0"/>
          </a:p>
          <a:p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A1EFE8-A7D4-44D1-9F3E-BB7856445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588971"/>
            <a:ext cx="5204527" cy="28930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프로젝트 실행 및 결과 확인</a:t>
            </a:r>
            <a:endParaRPr lang="en-US" altLang="ko-KR" dirty="0"/>
          </a:p>
          <a:p>
            <a:pPr lvl="2"/>
            <a:r>
              <a:rPr lang="en-US" altLang="ko-KR" dirty="0"/>
              <a:t>(12)</a:t>
            </a:r>
            <a:r>
              <a:rPr lang="ko-KR" altLang="en-US" dirty="0"/>
              <a:t> 완성된 코드를 실행해봄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9-8]</a:t>
            </a:r>
            <a:r>
              <a:rPr lang="ko-KR" altLang="en-US" dirty="0"/>
              <a:t>과 같이 간단한 이미지 처리가 실행됨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181420"/>
            <a:ext cx="6241073" cy="3700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6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캔버스와 페인트의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altLang="ko-KR" dirty="0" err="1"/>
              <a:t>android.graphics.Canvas</a:t>
            </a:r>
            <a:r>
              <a:rPr lang="en-US" altLang="ko-KR" dirty="0"/>
              <a:t> </a:t>
            </a:r>
            <a:r>
              <a:rPr lang="ko-KR" altLang="en-US" dirty="0"/>
              <a:t>클래스의 점을 찍는 </a:t>
            </a:r>
            <a:r>
              <a:rPr lang="ko-KR" altLang="en-US" dirty="0" err="1"/>
              <a:t>메소드의</a:t>
            </a:r>
            <a:r>
              <a:rPr lang="ko-KR" altLang="en-US" dirty="0"/>
              <a:t> 원형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 </a:t>
            </a:r>
            <a:r>
              <a:rPr lang="ko-KR" altLang="en-US" dirty="0"/>
              <a:t>좌표에 점을 찍음</a:t>
            </a:r>
            <a:endParaRPr lang="en-US" altLang="ko-KR" dirty="0"/>
          </a:p>
          <a:p>
            <a:pPr lvl="4"/>
            <a:r>
              <a:rPr lang="ko-KR" altLang="en-US" dirty="0"/>
              <a:t>화면 왼쪽 상단 </a:t>
            </a:r>
            <a:r>
              <a:rPr lang="en-US" altLang="ko-KR" dirty="0"/>
              <a:t>: (0,0)</a:t>
            </a:r>
          </a:p>
          <a:p>
            <a:pPr lvl="4"/>
            <a:r>
              <a:rPr lang="en-US" altLang="ko-KR" dirty="0"/>
              <a:t>Paint </a:t>
            </a:r>
            <a:r>
              <a:rPr lang="ko-KR" altLang="en-US" dirty="0"/>
              <a:t>개체에 설정된 색상</a:t>
            </a:r>
            <a:r>
              <a:rPr lang="en-US" altLang="ko-KR" dirty="0"/>
              <a:t>, </a:t>
            </a:r>
            <a:r>
              <a:rPr lang="ko-KR" altLang="en-US" dirty="0"/>
              <a:t>두께 등에 따라 다르게 그려짐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3"/>
            <a:r>
              <a:rPr lang="en-US" altLang="ko-KR" dirty="0" err="1"/>
              <a:t>android.graphics.Paint</a:t>
            </a:r>
            <a:r>
              <a:rPr lang="en-US" altLang="ko-KR" dirty="0"/>
              <a:t> </a:t>
            </a:r>
            <a:r>
              <a:rPr lang="ko-KR" altLang="en-US" dirty="0"/>
              <a:t>클래스에서 색상을 지정하는 속성과 사용법</a:t>
            </a: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49" y="1420761"/>
            <a:ext cx="7683670" cy="654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98" y="4222511"/>
            <a:ext cx="7683670" cy="938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83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캔버스와 페인트의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View </a:t>
            </a:r>
            <a:r>
              <a:rPr lang="ko-KR" altLang="en-US" dirty="0"/>
              <a:t>클래스를 재정의하는 형태로 그래픽 표현</a:t>
            </a: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62" y="1457418"/>
            <a:ext cx="6971825" cy="320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89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 처리의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/>
              <a:t>View.onDraw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오버라이딩하여</a:t>
            </a:r>
            <a:r>
              <a:rPr lang="ko-KR" altLang="en-US" dirty="0"/>
              <a:t> 그래픽 출력</a:t>
            </a:r>
            <a:endParaRPr lang="en-US" altLang="ko-KR" dirty="0"/>
          </a:p>
          <a:p>
            <a:pPr marL="182562" lvl="1" indent="0">
              <a:buNone/>
            </a:pP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0316" y="1489873"/>
            <a:ext cx="5758167" cy="5368127"/>
            <a:chOff x="1080316" y="1489873"/>
            <a:chExt cx="5758167" cy="536812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1489873"/>
              <a:ext cx="5739805" cy="1039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78"/>
            <a:stretch/>
          </p:blipFill>
          <p:spPr bwMode="auto">
            <a:xfrm>
              <a:off x="1080316" y="2472201"/>
              <a:ext cx="5758167" cy="4385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482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 처리의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71607" y="1201138"/>
            <a:ext cx="5776949" cy="4606142"/>
            <a:chOff x="1071607" y="1201138"/>
            <a:chExt cx="5776949" cy="460614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607" y="1201138"/>
              <a:ext cx="5761839" cy="3529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734" y="4690901"/>
              <a:ext cx="5750822" cy="1116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014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 처리의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408136"/>
            <a:ext cx="6285508" cy="2334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82029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10715</TotalTime>
  <Words>1225</Words>
  <Application>Microsoft Office PowerPoint</Application>
  <PresentationFormat>화면 슬라이드 쇼(4:3)</PresentationFormat>
  <Paragraphs>277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HY헤드라인M</vt:lpstr>
      <vt:lpstr>맑은 고딕</vt:lpstr>
      <vt:lpstr>Arial</vt:lpstr>
      <vt:lpstr>Impact</vt:lpstr>
      <vt:lpstr>Wingdings</vt:lpstr>
      <vt:lpstr>Standarddesign</vt:lpstr>
      <vt:lpstr>09 그래픽과 이미지</vt:lpstr>
      <vt:lpstr>PowerPoint 프레젠테이션</vt:lpstr>
      <vt:lpstr>PowerPoint 프레젠테이션</vt:lpstr>
      <vt:lpstr>01 캔버스와 페인트의 기본</vt:lpstr>
      <vt:lpstr>01 캔버스와 페인트의 기본</vt:lpstr>
      <vt:lpstr>01 캔버스와 페인트의 기본</vt:lpstr>
      <vt:lpstr>02 그래픽 처리의 기본</vt:lpstr>
      <vt:lpstr>02 그래픽 처리의 기본</vt:lpstr>
      <vt:lpstr>02 그래픽 처리의 기본</vt:lpstr>
      <vt:lpstr>03 터치 이벤트</vt:lpstr>
      <vt:lpstr>03 터치 이벤트</vt:lpstr>
      <vt:lpstr>03 터치 이벤트</vt:lpstr>
      <vt:lpstr>03 터치 이벤트</vt:lpstr>
      <vt:lpstr>03 터치 이벤트</vt:lpstr>
      <vt:lpstr>03 터치 이벤트</vt:lpstr>
      <vt:lpstr>03 터치 이벤트</vt:lpstr>
      <vt:lpstr>01 비트맵의 기본</vt:lpstr>
      <vt:lpstr>01 비트맵의 기본</vt:lpstr>
      <vt:lpstr>01 비트맵의 기본</vt:lpstr>
      <vt:lpstr>02 이미지의 기하학적 변환</vt:lpstr>
      <vt:lpstr>02 이미지의 기하학적 변환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김성재 [bulzipke]</cp:lastModifiedBy>
  <cp:revision>554</cp:revision>
  <dcterms:created xsi:type="dcterms:W3CDTF">2007-11-27T23:54:21Z</dcterms:created>
  <dcterms:modified xsi:type="dcterms:W3CDTF">2021-03-19T02:28:06Z</dcterms:modified>
</cp:coreProperties>
</file>